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8" r:id="rId2"/>
    <p:sldId id="26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5F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2561" autoAdjust="0"/>
  </p:normalViewPr>
  <p:slideViewPr>
    <p:cSldViewPr snapToGrid="0">
      <p:cViewPr varScale="1">
        <p:scale>
          <a:sx n="48" d="100"/>
          <a:sy n="48" d="100"/>
        </p:scale>
        <p:origin x="902" y="58"/>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4F92A5-1517-4EE3-A0FB-B9F6758B032A}" type="datetimeFigureOut">
              <a:rPr lang="en-US" smtClean="0"/>
              <a:t>7/16/2020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A8E561-9DCA-43CA-80F7-306A552D4618}" type="slidenum">
              <a:rPr lang="en-US" smtClean="0"/>
              <a:t>‹#›</a:t>
            </a:fld>
            <a:endParaRPr lang="en-US"/>
          </a:p>
        </p:txBody>
      </p:sp>
    </p:spTree>
    <p:extLst>
      <p:ext uri="{BB962C8B-B14F-4D97-AF65-F5344CB8AC3E}">
        <p14:creationId xmlns:p14="http://schemas.microsoft.com/office/powerpoint/2010/main" val="107824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is supported by our regional water supplier</a:t>
            </a:r>
            <a:r>
              <a:rPr lang="en-US" baseline="0" dirty="0"/>
              <a:t> - </a:t>
            </a:r>
            <a:r>
              <a:rPr lang="en-US" dirty="0"/>
              <a:t>Tarrant Regional</a:t>
            </a:r>
            <a:r>
              <a:rPr lang="en-US" baseline="0" dirty="0"/>
              <a:t> Water District. TRWD maintains 4 area lakes and pipelines needed to provide surface water to local water treatment plants so they can clean it to meet drinking water standards for our communities. They also work with many cities in Tarrant County, such as Fort Worth, Arlington, Mansfield, and (insert city name you are in) to provide water conservation programs to the community.</a:t>
            </a:r>
            <a:endParaRPr lang="en-US" dirty="0"/>
          </a:p>
        </p:txBody>
      </p:sp>
      <p:sp>
        <p:nvSpPr>
          <p:cNvPr id="4" name="Slide Number Placeholder 3"/>
          <p:cNvSpPr>
            <a:spLocks noGrp="1"/>
          </p:cNvSpPr>
          <p:nvPr>
            <p:ph type="sldNum" sz="quarter" idx="10"/>
          </p:nvPr>
        </p:nvSpPr>
        <p:spPr/>
        <p:txBody>
          <a:bodyPr/>
          <a:lstStyle/>
          <a:p>
            <a:fld id="{A1A8E561-9DCA-43CA-80F7-306A552D4618}" type="slidenum">
              <a:rPr lang="en-US" smtClean="0"/>
              <a:t>1</a:t>
            </a:fld>
            <a:endParaRPr lang="en-US"/>
          </a:p>
        </p:txBody>
      </p:sp>
    </p:spTree>
    <p:extLst>
      <p:ext uri="{BB962C8B-B14F-4D97-AF65-F5344CB8AC3E}">
        <p14:creationId xmlns:p14="http://schemas.microsoft.com/office/powerpoint/2010/main" val="2939839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Conservation is an important water supply strategy to help meet the needs of a growing population. There are currently 2.3 million people in Tarrant County and this is expected to double over the next 50 years. That is why TRWD supports many programs that help save water through outdoor watering and gardening education. At SaveTarrantWater.com, you can sign up for free weekly watering advice custom to your location. If you are a resident of Tarrant County, you can sign up for a free sprinkler system check-up where a licensed irrigator comes to your home and </a:t>
            </a:r>
            <a:r>
              <a:rPr lang="en-US" sz="1200" b="0" i="0" kern="1200" dirty="0">
                <a:solidFill>
                  <a:schemeClr val="tx1"/>
                </a:solidFill>
                <a:effectLst/>
                <a:latin typeface="+mn-lt"/>
                <a:ea typeface="+mn-ea"/>
                <a:cs typeface="+mn-cs"/>
              </a:rPr>
              <a:t>provides a comprehensive evaluation</a:t>
            </a:r>
            <a:r>
              <a:rPr lang="en-US" sz="1200" b="0" i="0" kern="1200" baseline="0" dirty="0">
                <a:solidFill>
                  <a:schemeClr val="tx1"/>
                </a:solidFill>
                <a:effectLst/>
                <a:latin typeface="+mn-lt"/>
                <a:ea typeface="+mn-ea"/>
                <a:cs typeface="+mn-cs"/>
              </a:rPr>
              <a:t> of</a:t>
            </a:r>
            <a:r>
              <a:rPr lang="en-US" sz="1200" b="0" i="0" kern="1200" dirty="0">
                <a:solidFill>
                  <a:schemeClr val="tx1"/>
                </a:solidFill>
                <a:effectLst/>
                <a:latin typeface="+mn-lt"/>
                <a:ea typeface="+mn-ea"/>
                <a:cs typeface="+mn-cs"/>
              </a:rPr>
              <a:t> your system with</a:t>
            </a:r>
            <a:r>
              <a:rPr lang="en-US" sz="1200" b="0" i="0" kern="1200" baseline="0" dirty="0">
                <a:solidFill>
                  <a:schemeClr val="tx1"/>
                </a:solidFill>
                <a:effectLst/>
                <a:latin typeface="+mn-lt"/>
                <a:ea typeface="+mn-ea"/>
                <a:cs typeface="+mn-cs"/>
              </a:rPr>
              <a:t> recommendations to reduce water waste</a:t>
            </a:r>
            <a:r>
              <a:rPr lang="en-US" sz="1200" b="0" i="0" kern="1200" dirty="0">
                <a:solidFill>
                  <a:schemeClr val="tx1"/>
                </a:solidFill>
                <a:effectLst/>
                <a:latin typeface="+mn-lt"/>
                <a:ea typeface="+mn-ea"/>
                <a:cs typeface="+mn-cs"/>
              </a:rPr>
              <a:t>. There is also an</a:t>
            </a:r>
            <a:r>
              <a:rPr lang="en-US" sz="1200" b="0" i="0" kern="1200" baseline="0" dirty="0">
                <a:solidFill>
                  <a:schemeClr val="tx1"/>
                </a:solidFill>
                <a:effectLst/>
                <a:latin typeface="+mn-lt"/>
                <a:ea typeface="+mn-ea"/>
                <a:cs typeface="+mn-cs"/>
              </a:rPr>
              <a:t> event calendar where you can find information about future classes and workshops. </a:t>
            </a:r>
            <a:r>
              <a:rPr lang="en-US" baseline="0" dirty="0"/>
              <a:t>TRWD also partners with organizations like Texas A&amp;M AgriLife Extension Service and the Tarrant County Master Gardeners to provide educational programs like this one.  Be sure to check out SaveTarrantWater.com and sign up for their free services. </a:t>
            </a:r>
            <a:endParaRPr lang="en-US" dirty="0"/>
          </a:p>
        </p:txBody>
      </p:sp>
      <p:sp>
        <p:nvSpPr>
          <p:cNvPr id="4" name="Slide Number Placeholder 3"/>
          <p:cNvSpPr>
            <a:spLocks noGrp="1"/>
          </p:cNvSpPr>
          <p:nvPr>
            <p:ph type="sldNum" sz="quarter" idx="10"/>
          </p:nvPr>
        </p:nvSpPr>
        <p:spPr/>
        <p:txBody>
          <a:bodyPr/>
          <a:lstStyle/>
          <a:p>
            <a:fld id="{A1A8E561-9DCA-43CA-80F7-306A552D4618}" type="slidenum">
              <a:rPr lang="en-US" smtClean="0"/>
              <a:t>2</a:t>
            </a:fld>
            <a:endParaRPr lang="en-US"/>
          </a:p>
        </p:txBody>
      </p:sp>
    </p:spTree>
    <p:extLst>
      <p:ext uri="{BB962C8B-B14F-4D97-AF65-F5344CB8AC3E}">
        <p14:creationId xmlns:p14="http://schemas.microsoft.com/office/powerpoint/2010/main" val="600311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9799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6" name="Rectangle 5"/>
          <p:cNvSpPr/>
          <p:nvPr userDrawn="1"/>
        </p:nvSpPr>
        <p:spPr>
          <a:xfrm>
            <a:off x="-2" y="0"/>
            <a:ext cx="12192001" cy="6858001"/>
          </a:xfrm>
          <a:prstGeom prst="rect">
            <a:avLst/>
          </a:prstGeom>
          <a:solidFill>
            <a:srgbClr val="039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9261"/>
            <a:ext cx="10530835" cy="549711"/>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2719" y="6088731"/>
            <a:ext cx="1859275" cy="806825"/>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05161" y="6286759"/>
            <a:ext cx="1112520" cy="399790"/>
          </a:xfrm>
          <a:prstGeom prst="rect">
            <a:avLst/>
          </a:prstGeom>
          <a:effectLst>
            <a:outerShdw blurRad="63500" sx="102000" sy="102000" algn="ctr" rotWithShape="0">
              <a:prstClr val="black">
                <a:alpha val="40000"/>
              </a:prstClr>
            </a:outerShdw>
          </a:effectLst>
        </p:spPr>
      </p:pic>
      <p:sp>
        <p:nvSpPr>
          <p:cNvPr id="13" name="Title 1"/>
          <p:cNvSpPr>
            <a:spLocks noGrp="1"/>
          </p:cNvSpPr>
          <p:nvPr>
            <p:ph type="title" hasCustomPrompt="1"/>
          </p:nvPr>
        </p:nvSpPr>
        <p:spPr>
          <a:xfrm>
            <a:off x="0" y="2892654"/>
            <a:ext cx="12192000" cy="581285"/>
          </a:xfrm>
          <a:prstGeom prst="rect">
            <a:avLst/>
          </a:prstGeom>
        </p:spPr>
        <p:txBody>
          <a:bodyPr anchor="ctr">
            <a:noAutofit/>
          </a:bodyPr>
          <a:lstStyle>
            <a:lvl1pPr algn="ctr">
              <a:defRPr sz="7200">
                <a:solidFill>
                  <a:schemeClr val="bg1"/>
                </a:solidFill>
                <a:latin typeface="Gill Sans MT Condensed" panose="020B0506020104020203" pitchFamily="34" charset="0"/>
              </a:defRPr>
            </a:lvl1pPr>
          </a:lstStyle>
          <a:p>
            <a:r>
              <a:rPr lang="en-US" dirty="0"/>
              <a:t>CLICK TO EDIT MASTER TITLE STYLE</a:t>
            </a:r>
          </a:p>
        </p:txBody>
      </p:sp>
      <p:sp>
        <p:nvSpPr>
          <p:cNvPr id="14" name="Text Placeholder 2"/>
          <p:cNvSpPr>
            <a:spLocks noGrp="1"/>
          </p:cNvSpPr>
          <p:nvPr>
            <p:ph type="body" idx="1"/>
          </p:nvPr>
        </p:nvSpPr>
        <p:spPr>
          <a:xfrm>
            <a:off x="0" y="3656807"/>
            <a:ext cx="12192000" cy="640874"/>
          </a:xfrm>
          <a:prstGeom prst="rect">
            <a:avLst/>
          </a:prstGeom>
        </p:spPr>
        <p:txBody>
          <a:bodyPr>
            <a:normAutofit/>
          </a:bodyPr>
          <a:lstStyle>
            <a:lvl1pPr marL="0" indent="0" algn="ctr">
              <a:buNone/>
              <a:defRPr sz="3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88869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0" y="2603094"/>
            <a:ext cx="12192000" cy="581285"/>
          </a:xfrm>
          <a:prstGeom prst="rect">
            <a:avLst/>
          </a:prstGeom>
        </p:spPr>
        <p:txBody>
          <a:bodyPr anchor="ctr">
            <a:noAutofit/>
          </a:bodyPr>
          <a:lstStyle>
            <a:lvl1pPr algn="ctr">
              <a:defRPr sz="7200">
                <a:solidFill>
                  <a:schemeClr val="bg1"/>
                </a:solidFill>
                <a:latin typeface="Gill Sans MT Condensed" panose="020B0506020104020203" pitchFamily="34" charset="0"/>
              </a:defRPr>
            </a:lvl1pPr>
          </a:lstStyle>
          <a:p>
            <a:r>
              <a:rPr lang="en-US" dirty="0"/>
              <a:t>CLICK TO EDIT MASTER TITLE STYLE</a:t>
            </a:r>
          </a:p>
        </p:txBody>
      </p:sp>
      <p:sp>
        <p:nvSpPr>
          <p:cNvPr id="16" name="Text Placeholder 2"/>
          <p:cNvSpPr>
            <a:spLocks noGrp="1"/>
          </p:cNvSpPr>
          <p:nvPr>
            <p:ph type="body" idx="1"/>
          </p:nvPr>
        </p:nvSpPr>
        <p:spPr>
          <a:xfrm>
            <a:off x="0" y="3382487"/>
            <a:ext cx="12192000" cy="640874"/>
          </a:xfrm>
          <a:prstGeom prst="rect">
            <a:avLst/>
          </a:prstGeom>
        </p:spPr>
        <p:txBody>
          <a:bodyPr>
            <a:normAutofit/>
          </a:bodyPr>
          <a:lstStyle>
            <a:lvl1pPr marL="0" indent="0" algn="ctr">
              <a:buNone/>
              <a:defRPr sz="3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 y="6309261"/>
            <a:ext cx="10530835" cy="549711"/>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32720" y="6113877"/>
            <a:ext cx="1859280" cy="774603"/>
          </a:xfrm>
          <a:prstGeom prst="rect">
            <a:avLst/>
          </a:prstGeom>
          <a:effectLst>
            <a:outerShdw blurRad="50800" dist="38100" dir="10800000" algn="r" rotWithShape="0">
              <a:prstClr val="black">
                <a:alpha val="40000"/>
              </a:prstClr>
            </a:outerShdw>
          </a:effectLst>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53737" y="6287453"/>
            <a:ext cx="1094423" cy="413720"/>
          </a:xfrm>
          <a:prstGeom prst="rect">
            <a:avLst/>
          </a:prstGeom>
        </p:spPr>
      </p:pic>
    </p:spTree>
    <p:extLst>
      <p:ext uri="{BB962C8B-B14F-4D97-AF65-F5344CB8AC3E}">
        <p14:creationId xmlns:p14="http://schemas.microsoft.com/office/powerpoint/2010/main" val="1825972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Picture Placeholder 2"/>
          <p:cNvSpPr>
            <a:spLocks noGrp="1"/>
          </p:cNvSpPr>
          <p:nvPr>
            <p:ph type="pic" idx="1"/>
          </p:nvPr>
        </p:nvSpPr>
        <p:spPr>
          <a:xfrm>
            <a:off x="0" y="0"/>
            <a:ext cx="12192000" cy="6858000"/>
          </a:xfrm>
          <a:prstGeom prst="rect">
            <a:avLst/>
          </a:prstGeom>
        </p:spPr>
        <p:txBody>
          <a:bodyPr anchor="ctr">
            <a:normAutofit/>
          </a:bodyPr>
          <a:lstStyle>
            <a:lvl1pPr marL="0" indent="0" algn="ctr">
              <a:buNone/>
              <a:defRPr sz="2500">
                <a:solidFill>
                  <a:srgbClr val="00B0F0"/>
                </a:solidFill>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2314688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94770"/>
            <a:ext cx="10668000" cy="470132"/>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2720" y="6113877"/>
            <a:ext cx="1859280" cy="774603"/>
          </a:xfrm>
          <a:prstGeom prst="rect">
            <a:avLst/>
          </a:prstGeom>
          <a:effectLst>
            <a:outerShdw blurRad="50800" dist="38100" dir="10800000" algn="r" rotWithShape="0">
              <a:prstClr val="black">
                <a:alpha val="40000"/>
              </a:prstClr>
            </a:outerShdw>
          </a:effectLst>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53737" y="6287453"/>
            <a:ext cx="1094423" cy="413720"/>
          </a:xfrm>
          <a:prstGeom prst="rect">
            <a:avLst/>
          </a:prstGeom>
        </p:spPr>
      </p:pic>
      <p:sp>
        <p:nvSpPr>
          <p:cNvPr id="2" name="Title 1"/>
          <p:cNvSpPr>
            <a:spLocks noGrp="1"/>
          </p:cNvSpPr>
          <p:nvPr>
            <p:ph type="title"/>
          </p:nvPr>
        </p:nvSpPr>
        <p:spPr>
          <a:xfrm>
            <a:off x="7232836" y="487345"/>
            <a:ext cx="3932237" cy="849086"/>
          </a:xfrm>
          <a:prstGeom prst="rect">
            <a:avLst/>
          </a:prstGeom>
          <a:solidFill>
            <a:srgbClr val="0397D6"/>
          </a:solidFill>
        </p:spPr>
        <p:txBody>
          <a:bodyPr anchor="ctr">
            <a:normAutofit/>
          </a:bodyPr>
          <a:lstStyle>
            <a:lvl1pPr algn="ctr">
              <a:defRPr sz="3200">
                <a:solidFill>
                  <a:schemeClr val="bg1"/>
                </a:solidFill>
                <a:latin typeface="Gill Sans MT Condensed" panose="020B0506020104020203" pitchFamily="34" charset="0"/>
              </a:defRPr>
            </a:lvl1pPr>
          </a:lstStyle>
          <a:p>
            <a:r>
              <a:rPr lang="en-US" dirty="0"/>
              <a:t>Click to edit Master title style</a:t>
            </a:r>
          </a:p>
        </p:txBody>
      </p:sp>
      <p:sp>
        <p:nvSpPr>
          <p:cNvPr id="3" name="Picture Placeholder 2"/>
          <p:cNvSpPr>
            <a:spLocks noGrp="1"/>
          </p:cNvSpPr>
          <p:nvPr>
            <p:ph type="pic" idx="1"/>
          </p:nvPr>
        </p:nvSpPr>
        <p:spPr>
          <a:xfrm>
            <a:off x="1033454" y="478047"/>
            <a:ext cx="6092575" cy="5433546"/>
          </a:xfrm>
          <a:prstGeom prst="rect">
            <a:avLst/>
          </a:prstGeom>
        </p:spPr>
        <p:txBody>
          <a:bodyPr anchor="ctr">
            <a:normAutofit/>
          </a:bodyPr>
          <a:lstStyle>
            <a:lvl1pPr marL="0" indent="0" algn="ctr">
              <a:buNone/>
              <a:defRPr sz="2500">
                <a:solidFill>
                  <a:srgbClr val="00B0F0"/>
                </a:solidFill>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7232836" y="1432529"/>
            <a:ext cx="3932237" cy="4466604"/>
          </a:xfrm>
          <a:prstGeom prst="rect">
            <a:avLst/>
          </a:prstGeom>
        </p:spPr>
        <p:txBody>
          <a:bodyPr>
            <a:normAutofit/>
          </a:bodyPr>
          <a:lstStyle>
            <a:lvl1pPr marL="0" indent="0">
              <a:buNone/>
              <a:defRPr sz="2500">
                <a:solidFill>
                  <a:srgbClr val="00B0F0"/>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247239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45920"/>
            <a:ext cx="10515600" cy="4350857"/>
          </a:xfrm>
          <a:prstGeom prst="rect">
            <a:avLst/>
          </a:prstGeom>
        </p:spPr>
        <p:txBody>
          <a:bodyPr>
            <a:normAutofit/>
          </a:bodyPr>
          <a:lstStyle>
            <a:lvl1pPr>
              <a:defRPr sz="2500">
                <a:solidFill>
                  <a:srgbClr val="00B0F0"/>
                </a:solidFill>
                <a:latin typeface="+mj-lt"/>
              </a:defRPr>
            </a:lvl1pPr>
            <a:lvl2pPr>
              <a:defRPr sz="2500">
                <a:solidFill>
                  <a:srgbClr val="00B0F0"/>
                </a:solidFill>
                <a:latin typeface="+mj-lt"/>
              </a:defRPr>
            </a:lvl2pPr>
            <a:lvl3pPr>
              <a:defRPr sz="2500">
                <a:solidFill>
                  <a:srgbClr val="00B0F0"/>
                </a:solidFill>
                <a:latin typeface="+mj-lt"/>
              </a:defRPr>
            </a:lvl3pPr>
            <a:lvl4pPr>
              <a:defRPr sz="2500">
                <a:solidFill>
                  <a:srgbClr val="00B0F0"/>
                </a:solidFill>
                <a:latin typeface="+mj-lt"/>
              </a:defRPr>
            </a:lvl4pPr>
            <a:lvl5pPr>
              <a:defRPr sz="2500">
                <a:solidFill>
                  <a:srgbClr val="00B0F0"/>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hasCustomPrompt="1"/>
          </p:nvPr>
        </p:nvSpPr>
        <p:spPr>
          <a:xfrm>
            <a:off x="838200" y="562224"/>
            <a:ext cx="10515600" cy="733176"/>
          </a:xfrm>
          <a:prstGeom prst="rect">
            <a:avLst/>
          </a:prstGeom>
        </p:spPr>
        <p:txBody>
          <a:bodyPr anchor="ctr">
            <a:noAutofit/>
          </a:bodyPr>
          <a:lstStyle>
            <a:lvl1pPr algn="ctr">
              <a:defRPr sz="7200">
                <a:solidFill>
                  <a:srgbClr val="0397D6"/>
                </a:solidFill>
                <a:latin typeface="Gill Sans MT Condensed" panose="020B0506020104020203" pitchFamily="34" charset="0"/>
              </a:defRPr>
            </a:lvl1pPr>
          </a:lstStyle>
          <a:p>
            <a:r>
              <a:rPr lang="en-US" dirty="0"/>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94770"/>
            <a:ext cx="10668000" cy="470132"/>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2720" y="6113877"/>
            <a:ext cx="1859280" cy="774603"/>
          </a:xfrm>
          <a:prstGeom prst="rect">
            <a:avLst/>
          </a:prstGeom>
          <a:effectLst>
            <a:outerShdw blurRad="50800" dist="38100" dir="10800000" algn="r" rotWithShape="0">
              <a:prstClr val="black">
                <a:alpha val="40000"/>
              </a:prstClr>
            </a:outerShdw>
          </a:effectLst>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53737" y="6287453"/>
            <a:ext cx="1094423" cy="413720"/>
          </a:xfrm>
          <a:prstGeom prst="rect">
            <a:avLst/>
          </a:prstGeom>
        </p:spPr>
      </p:pic>
    </p:spTree>
    <p:extLst>
      <p:ext uri="{BB962C8B-B14F-4D97-AF65-F5344CB8AC3E}">
        <p14:creationId xmlns:p14="http://schemas.microsoft.com/office/powerpoint/2010/main" val="3725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502285"/>
            <a:ext cx="10515600" cy="559549"/>
          </a:xfrm>
          <a:prstGeom prst="rect">
            <a:avLst/>
          </a:prstGeom>
        </p:spPr>
        <p:txBody>
          <a:bodyPr anchor="ctr">
            <a:noAutofit/>
          </a:bodyPr>
          <a:lstStyle>
            <a:lvl1pPr algn="ctr">
              <a:defRPr sz="7200">
                <a:solidFill>
                  <a:srgbClr val="0397D6"/>
                </a:solidFill>
                <a:latin typeface="Gill Sans MT Condensed" panose="020B0506020104020203" pitchFamily="34" charset="0"/>
              </a:defRPr>
            </a:lvl1pPr>
          </a:lstStyle>
          <a:p>
            <a:r>
              <a:rPr lang="en-US" dirty="0"/>
              <a:t>CLICK TO EDIT MASTER TITLE STYLE</a:t>
            </a:r>
          </a:p>
        </p:txBody>
      </p:sp>
      <p:sp>
        <p:nvSpPr>
          <p:cNvPr id="3" name="Text Placeholder 2"/>
          <p:cNvSpPr>
            <a:spLocks noGrp="1"/>
          </p:cNvSpPr>
          <p:nvPr>
            <p:ph type="body" idx="1" hasCustomPrompt="1"/>
          </p:nvPr>
        </p:nvSpPr>
        <p:spPr>
          <a:xfrm>
            <a:off x="839788" y="1381861"/>
            <a:ext cx="5157787" cy="469106"/>
          </a:xfrm>
          <a:prstGeom prst="rect">
            <a:avLst/>
          </a:prstGeom>
          <a:solidFill>
            <a:srgbClr val="0397D6"/>
          </a:solidFill>
          <a:ln>
            <a:noFill/>
          </a:ln>
        </p:spPr>
        <p:txBody>
          <a:bodyPr anchor="ctr">
            <a:noAutofit/>
          </a:bodyPr>
          <a:lstStyle>
            <a:lvl1pPr marL="0" indent="0" algn="ctr">
              <a:buNone/>
              <a:defRPr sz="3000" b="1">
                <a:solidFill>
                  <a:schemeClr val="bg1"/>
                </a:solidFill>
                <a:latin typeface="Gill Sans MT Condensed" panose="020B0506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1981200"/>
            <a:ext cx="5157787" cy="3931227"/>
          </a:xfrm>
          <a:prstGeom prst="rect">
            <a:avLst/>
          </a:prstGeom>
        </p:spPr>
        <p:txBody>
          <a:bodyPr>
            <a:normAutofit/>
          </a:bodyPr>
          <a:lstStyle>
            <a:lvl1pPr>
              <a:defRPr sz="2200">
                <a:solidFill>
                  <a:srgbClr val="00B0F0"/>
                </a:solidFill>
                <a:latin typeface="+mj-lt"/>
              </a:defRPr>
            </a:lvl1pPr>
            <a:lvl2pPr>
              <a:defRPr sz="2200">
                <a:solidFill>
                  <a:srgbClr val="00B0F0"/>
                </a:solidFill>
                <a:latin typeface="+mj-lt"/>
              </a:defRPr>
            </a:lvl2pPr>
            <a:lvl3pPr>
              <a:defRPr sz="2200">
                <a:solidFill>
                  <a:srgbClr val="00B0F0"/>
                </a:solidFill>
                <a:latin typeface="+mj-lt"/>
              </a:defRPr>
            </a:lvl3pPr>
            <a:lvl4pPr>
              <a:defRPr sz="2200">
                <a:solidFill>
                  <a:srgbClr val="00B0F0"/>
                </a:solidFill>
                <a:latin typeface="+mj-lt"/>
              </a:defRPr>
            </a:lvl4pPr>
            <a:lvl5pPr>
              <a:defRPr sz="2200">
                <a:solidFill>
                  <a:srgbClr val="00B0F0"/>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72200" y="1381861"/>
            <a:ext cx="5183188" cy="469106"/>
          </a:xfrm>
          <a:prstGeom prst="rect">
            <a:avLst/>
          </a:prstGeom>
          <a:solidFill>
            <a:srgbClr val="0397D6"/>
          </a:solidFill>
        </p:spPr>
        <p:txBody>
          <a:bodyPr anchor="ctr">
            <a:noAutofit/>
          </a:bodyPr>
          <a:lstStyle>
            <a:lvl1pPr marL="0" indent="0" algn="ctr">
              <a:buNone/>
              <a:defRPr sz="3000" b="1">
                <a:solidFill>
                  <a:schemeClr val="bg1"/>
                </a:solidFill>
                <a:latin typeface="Gill Sans MT Condensed" panose="020B0506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012629"/>
            <a:ext cx="5183188" cy="3899797"/>
          </a:xfrm>
          <a:prstGeom prst="rect">
            <a:avLst/>
          </a:prstGeom>
        </p:spPr>
        <p:txBody>
          <a:bodyPr>
            <a:normAutofit/>
          </a:bodyPr>
          <a:lstStyle>
            <a:lvl1pPr>
              <a:defRPr sz="2200">
                <a:solidFill>
                  <a:srgbClr val="00B0F0"/>
                </a:solidFill>
                <a:latin typeface="+mj-lt"/>
              </a:defRPr>
            </a:lvl1pPr>
            <a:lvl2pPr>
              <a:defRPr sz="2200">
                <a:solidFill>
                  <a:srgbClr val="00B0F0"/>
                </a:solidFill>
                <a:latin typeface="+mj-lt"/>
              </a:defRPr>
            </a:lvl2pPr>
            <a:lvl3pPr>
              <a:defRPr sz="2200">
                <a:solidFill>
                  <a:srgbClr val="00B0F0"/>
                </a:solidFill>
                <a:latin typeface="+mj-lt"/>
              </a:defRPr>
            </a:lvl3pPr>
            <a:lvl4pPr>
              <a:defRPr sz="2200">
                <a:solidFill>
                  <a:srgbClr val="00B0F0"/>
                </a:solidFill>
                <a:latin typeface="+mj-lt"/>
              </a:defRPr>
            </a:lvl4pPr>
            <a:lvl5pPr>
              <a:defRPr sz="2200">
                <a:solidFill>
                  <a:srgbClr val="00B0F0"/>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94770"/>
            <a:ext cx="10668000" cy="470132"/>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2720" y="6113877"/>
            <a:ext cx="1859280" cy="774603"/>
          </a:xfrm>
          <a:prstGeom prst="rect">
            <a:avLst/>
          </a:prstGeom>
          <a:effectLst>
            <a:outerShdw blurRad="50800" dist="38100" dir="10800000" algn="r" rotWithShape="0">
              <a:prstClr val="black">
                <a:alpha val="40000"/>
              </a:prstClr>
            </a:outerShdw>
          </a:effectLst>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53737" y="6287453"/>
            <a:ext cx="1094423" cy="413720"/>
          </a:xfrm>
          <a:prstGeom prst="rect">
            <a:avLst/>
          </a:prstGeom>
        </p:spPr>
      </p:pic>
    </p:spTree>
    <p:extLst>
      <p:ext uri="{BB962C8B-B14F-4D97-AF65-F5344CB8AC3E}">
        <p14:creationId xmlns:p14="http://schemas.microsoft.com/office/powerpoint/2010/main" val="948113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8"/>
            <a:ext cx="2743200" cy="365125"/>
          </a:xfrm>
          <a:prstGeom prst="rect">
            <a:avLst/>
          </a:prstGeom>
        </p:spPr>
        <p:txBody>
          <a:bodyPr/>
          <a:lstStyle/>
          <a:p>
            <a:fld id="{11DACEE7-7A65-4DF4-8480-038D0E465AF1}" type="datetimeFigureOut">
              <a:rPr lang="en-US" smtClean="0">
                <a:solidFill>
                  <a:prstClr val="black">
                    <a:tint val="75000"/>
                  </a:prstClr>
                </a:solidFill>
              </a:rPr>
              <a:pPr/>
              <a:t>7/16/2020</a:t>
            </a:fld>
            <a:endParaRPr lang="en-US">
              <a:solidFill>
                <a:prstClr val="black">
                  <a:tint val="75000"/>
                </a:prstClr>
              </a:solidFill>
            </a:endParaRPr>
          </a:p>
        </p:txBody>
      </p:sp>
      <p:sp>
        <p:nvSpPr>
          <p:cNvPr id="5" name="Footer Placeholder 4"/>
          <p:cNvSpPr>
            <a:spLocks noGrp="1"/>
          </p:cNvSpPr>
          <p:nvPr>
            <p:ph type="ftr" sz="quarter" idx="11"/>
          </p:nvPr>
        </p:nvSpPr>
        <p:spPr>
          <a:xfrm>
            <a:off x="4038600" y="6356358"/>
            <a:ext cx="41148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610600" y="6356358"/>
            <a:ext cx="2743200" cy="365125"/>
          </a:xfrm>
          <a:prstGeom prst="rect">
            <a:avLst/>
          </a:prstGeom>
        </p:spPr>
        <p:txBody>
          <a:bodyPr/>
          <a:lstStyle/>
          <a:p>
            <a:fld id="{68B28325-A792-4AE3-891E-CBA4636D6AC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5272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A2C7E42-350A-4141-9E3B-52B702ADD64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6066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da-DK"/>
          </a:p>
        </p:txBody>
      </p:sp>
      <p:sp>
        <p:nvSpPr>
          <p:cNvPr id="3" name="Pladsholder til indhold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Pladsholder til dato 3"/>
          <p:cNvSpPr>
            <a:spLocks noGrp="1"/>
          </p:cNvSpPr>
          <p:nvPr>
            <p:ph type="dt" sz="half" idx="10"/>
          </p:nvPr>
        </p:nvSpPr>
        <p:spPr>
          <a:xfrm>
            <a:off x="609600" y="6356351"/>
            <a:ext cx="2844800" cy="365125"/>
          </a:xfrm>
          <a:prstGeom prst="rect">
            <a:avLst/>
          </a:prstGeom>
        </p:spPr>
        <p:txBody>
          <a:bodyPr/>
          <a:lstStyle>
            <a:lvl1pPr>
              <a:defRPr>
                <a:latin typeface="Arial" pitchFamily="-108" charset="0"/>
                <a:ea typeface="ＭＳ Ｐゴシック" pitchFamily="-108" charset="-128"/>
                <a:cs typeface="ＭＳ Ｐゴシック" pitchFamily="-108" charset="-128"/>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41B0459-5D3A-1443-A131-56D4059FC89F}" type="datetime1">
              <a:rPr kumimoji="0" lang="da-DK" sz="1800" b="0" i="0" u="none" strike="noStrike" kern="1200" cap="none" spc="0" normalizeH="0" baseline="0" noProof="0">
                <a:ln>
                  <a:noFill/>
                </a:ln>
                <a:solidFill>
                  <a:prstClr val="black"/>
                </a:solidFill>
                <a:effectLst/>
                <a:uLnTx/>
                <a:uFillTx/>
                <a:latin typeface="Arial" pitchFamily="-108" charset="0"/>
                <a:ea typeface="ＭＳ Ｐゴシック" pitchFamily="-108" charset="-128"/>
              </a:rPr>
              <a:pPr marL="0" marR="0" lvl="0" indent="0" algn="l" defTabSz="914400" rtl="0" eaLnBrk="1" fontAlgn="auto" latinLnBrk="0" hangingPunct="1">
                <a:lnSpc>
                  <a:spcPct val="100000"/>
                </a:lnSpc>
                <a:spcBef>
                  <a:spcPts val="0"/>
                </a:spcBef>
                <a:spcAft>
                  <a:spcPts val="0"/>
                </a:spcAft>
                <a:buClrTx/>
                <a:buSzTx/>
                <a:buFontTx/>
                <a:buNone/>
                <a:tabLst/>
                <a:defRPr/>
              </a:pPr>
              <a:t>16-07-2020</a:t>
            </a:fld>
            <a:endParaRPr kumimoji="0" lang="da-DK" sz="1800" b="0" i="0" u="none" strike="noStrike" kern="1200" cap="none" spc="0" normalizeH="0" baseline="0" noProof="0">
              <a:ln>
                <a:noFill/>
              </a:ln>
              <a:solidFill>
                <a:prstClr val="black"/>
              </a:solidFill>
              <a:effectLst/>
              <a:uLnTx/>
              <a:uFillTx/>
              <a:latin typeface="Arial" pitchFamily="-108" charset="0"/>
              <a:ea typeface="ＭＳ Ｐゴシック" pitchFamily="-108" charset="-128"/>
            </a:endParaRPr>
          </a:p>
        </p:txBody>
      </p:sp>
      <p:sp>
        <p:nvSpPr>
          <p:cNvPr id="5" name="Pladsholder til sidefod 4"/>
          <p:cNvSpPr>
            <a:spLocks noGrp="1"/>
          </p:cNvSpPr>
          <p:nvPr>
            <p:ph type="ftr" sz="quarter" idx="11"/>
          </p:nvPr>
        </p:nvSpPr>
        <p:spPr>
          <a:xfrm>
            <a:off x="4165600" y="6356351"/>
            <a:ext cx="3860800" cy="365125"/>
          </a:xfrm>
          <a:prstGeom prst="rect">
            <a:avLst/>
          </a:prstGeom>
        </p:spPr>
        <p:txBody>
          <a:bodyPr/>
          <a:lstStyle>
            <a:lvl1pPr>
              <a:defRPr>
                <a:latin typeface="Arial" pitchFamily="-108" charset="0"/>
                <a:ea typeface="ＭＳ Ｐゴシック" pitchFamily="-108" charset="-128"/>
                <a:cs typeface="ＭＳ Ｐゴシック" pitchFamily="-108" charset="-128"/>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108" charset="0"/>
              <a:ea typeface="ＭＳ Ｐゴシック" pitchFamily="-108" charset="-128"/>
            </a:endParaRPr>
          </a:p>
        </p:txBody>
      </p:sp>
      <p:sp>
        <p:nvSpPr>
          <p:cNvPr id="6" name="Pladsholder til diasnummer 5"/>
          <p:cNvSpPr>
            <a:spLocks noGrp="1"/>
          </p:cNvSpPr>
          <p:nvPr>
            <p:ph type="sldNum" sz="quarter" idx="12"/>
          </p:nvPr>
        </p:nvSpPr>
        <p:spPr>
          <a:xfrm>
            <a:off x="8737600" y="6356351"/>
            <a:ext cx="2844800" cy="365125"/>
          </a:xfrm>
          <a:prstGeom prst="rect">
            <a:avLst/>
          </a:prstGeom>
        </p:spPr>
        <p:txBody>
          <a:bodyPr/>
          <a:lstStyle>
            <a:lvl1pPr>
              <a:defRPr>
                <a:latin typeface="Arial" pitchFamily="-108" charset="0"/>
                <a:ea typeface="ＭＳ Ｐゴシック" pitchFamily="-108" charset="-128"/>
                <a:cs typeface="ＭＳ Ｐゴシック" pitchFamily="-108" charset="-128"/>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3B6AFA0-4612-B84A-A7CA-1CDE070E1720}" type="slidenum">
              <a:rPr kumimoji="0" lang="da-DK" sz="1800" b="0" i="0" u="none" strike="noStrike" kern="1200" cap="none" spc="0" normalizeH="0" baseline="0" noProof="0">
                <a:ln>
                  <a:noFill/>
                </a:ln>
                <a:solidFill>
                  <a:prstClr val="black"/>
                </a:solidFill>
                <a:effectLst/>
                <a:uLnTx/>
                <a:uFillTx/>
                <a:latin typeface="Arial" pitchFamily="-108" charset="0"/>
                <a:ea typeface="ＭＳ Ｐゴシック" pitchFamily="-108" charset="-128"/>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a-DK" sz="1800" b="0" i="0" u="none" strike="noStrike" kern="1200" cap="none" spc="0" normalizeH="0" baseline="0" noProof="0">
              <a:ln>
                <a:noFill/>
              </a:ln>
              <a:solidFill>
                <a:prstClr val="black"/>
              </a:solidFill>
              <a:effectLst/>
              <a:uLnTx/>
              <a:uFillTx/>
              <a:latin typeface="Arial" pitchFamily="-108" charset="0"/>
              <a:ea typeface="ＭＳ Ｐゴシック" pitchFamily="-108" charset="-128"/>
            </a:endParaRPr>
          </a:p>
        </p:txBody>
      </p:sp>
    </p:spTree>
    <p:extLst>
      <p:ext uri="{BB962C8B-B14F-4D97-AF65-F5344CB8AC3E}">
        <p14:creationId xmlns:p14="http://schemas.microsoft.com/office/powerpoint/2010/main" val="264273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568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9" r:id="rId8"/>
    <p:sldLayoutId id="2147483670" r:id="rId9"/>
    <p:sldLayoutId id="2147483671"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2"/>
          <p:cNvSpPr>
            <a:spLocks noGrp="1"/>
          </p:cNvSpPr>
          <p:nvPr>
            <p:ph type="title"/>
          </p:nvPr>
        </p:nvSpPr>
        <p:spPr>
          <a:xfrm>
            <a:off x="1" y="4252659"/>
            <a:ext cx="1657350" cy="847979"/>
          </a:xfrm>
        </p:spPr>
        <p:txBody>
          <a:bodyPr/>
          <a:lstStyle/>
          <a:p>
            <a:r>
              <a:rPr lang="en-US" sz="3200" dirty="0">
                <a:solidFill>
                  <a:schemeClr val="bg1"/>
                </a:solidFill>
              </a:rPr>
              <a:t>MISSION</a:t>
            </a:r>
            <a:endParaRPr lang="en-US" sz="4000" dirty="0">
              <a:solidFill>
                <a:schemeClr val="bg1"/>
              </a:solidFill>
            </a:endParaRPr>
          </a:p>
        </p:txBody>
      </p:sp>
      <p:cxnSp>
        <p:nvCxnSpPr>
          <p:cNvPr id="19" name="Straight Connector 18"/>
          <p:cNvCxnSpPr/>
          <p:nvPr/>
        </p:nvCxnSpPr>
        <p:spPr>
          <a:xfrm>
            <a:off x="1743075" y="3457575"/>
            <a:ext cx="0" cy="258603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5546061" y="4444844"/>
            <a:ext cx="2869273" cy="1785104"/>
          </a:xfrm>
          <a:prstGeom prst="rect">
            <a:avLst/>
          </a:prstGeom>
        </p:spPr>
        <p:txBody>
          <a:bodyPr wrap="square">
            <a:spAutoFit/>
          </a:bodyPr>
          <a:lstStyle/>
          <a:p>
            <a:pPr marL="0" lvl="1">
              <a:lnSpc>
                <a:spcPts val="2200"/>
              </a:lnSpc>
            </a:pPr>
            <a:r>
              <a:rPr lang="en-US" sz="2000" dirty="0">
                <a:solidFill>
                  <a:schemeClr val="bg1"/>
                </a:solidFill>
                <a:latin typeface="+mj-lt"/>
              </a:rPr>
              <a:t>Reduce the risk of flooding in our communities with dependable flood damage reduction infrastructure and operations.</a:t>
            </a:r>
          </a:p>
        </p:txBody>
      </p:sp>
      <p:sp>
        <p:nvSpPr>
          <p:cNvPr id="23" name="Rectangle 22"/>
          <p:cNvSpPr/>
          <p:nvPr/>
        </p:nvSpPr>
        <p:spPr>
          <a:xfrm>
            <a:off x="8758238" y="4363887"/>
            <a:ext cx="3014662" cy="1785104"/>
          </a:xfrm>
          <a:prstGeom prst="rect">
            <a:avLst/>
          </a:prstGeom>
        </p:spPr>
        <p:txBody>
          <a:bodyPr wrap="square">
            <a:spAutoFit/>
          </a:bodyPr>
          <a:lstStyle/>
          <a:p>
            <a:pPr marL="0" lvl="1">
              <a:lnSpc>
                <a:spcPts val="2200"/>
              </a:lnSpc>
            </a:pPr>
            <a:r>
              <a:rPr lang="en-US" sz="2000" dirty="0">
                <a:solidFill>
                  <a:schemeClr val="bg1"/>
                </a:solidFill>
                <a:latin typeface="+mj-lt"/>
              </a:rPr>
              <a:t>Enhance the quality of life in North Texas communities by creating recreations opportunities around TRWD infrastructure to enable active lifestyles.</a:t>
            </a:r>
          </a:p>
        </p:txBody>
      </p:sp>
      <p:pic>
        <p:nvPicPr>
          <p:cNvPr id="2" name="Picture 1"/>
          <p:cNvPicPr>
            <a:picLocks noChangeAspect="1"/>
          </p:cNvPicPr>
          <p:nvPr/>
        </p:nvPicPr>
        <p:blipFill>
          <a:blip r:embed="rId3"/>
          <a:stretch>
            <a:fillRect/>
          </a:stretch>
        </p:blipFill>
        <p:spPr>
          <a:xfrm>
            <a:off x="4420608" y="298938"/>
            <a:ext cx="7660927" cy="570196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365" y="482423"/>
            <a:ext cx="4200317" cy="1541318"/>
          </a:xfrm>
          <a:prstGeom prst="rect">
            <a:avLst/>
          </a:prstGeom>
        </p:spPr>
      </p:pic>
      <p:sp>
        <p:nvSpPr>
          <p:cNvPr id="4" name="TextBox 3"/>
          <p:cNvSpPr txBox="1"/>
          <p:nvPr/>
        </p:nvSpPr>
        <p:spPr>
          <a:xfrm>
            <a:off x="627126" y="2701894"/>
            <a:ext cx="3230756" cy="2554545"/>
          </a:xfrm>
          <a:prstGeom prst="rect">
            <a:avLst/>
          </a:prstGeom>
          <a:noFill/>
        </p:spPr>
        <p:txBody>
          <a:bodyPr wrap="none" rtlCol="0">
            <a:spAutoFit/>
          </a:bodyPr>
          <a:lstStyle/>
          <a:p>
            <a:r>
              <a:rPr lang="en-US" sz="4000" dirty="0">
                <a:solidFill>
                  <a:srgbClr val="00B0F0"/>
                </a:solidFill>
              </a:rPr>
              <a:t>Mission:</a:t>
            </a:r>
          </a:p>
          <a:p>
            <a:pPr marL="285750" indent="-285750">
              <a:buFont typeface="Arial" panose="020B0604020202020204" pitchFamily="34" charset="0"/>
              <a:buChar char="•"/>
            </a:pPr>
            <a:r>
              <a:rPr lang="en-US" sz="4000" dirty="0">
                <a:solidFill>
                  <a:srgbClr val="00B0F0"/>
                </a:solidFill>
              </a:rPr>
              <a:t>Water supply</a:t>
            </a:r>
          </a:p>
          <a:p>
            <a:pPr marL="285750" indent="-285750">
              <a:buFont typeface="Arial" panose="020B0604020202020204" pitchFamily="34" charset="0"/>
              <a:buChar char="•"/>
            </a:pPr>
            <a:r>
              <a:rPr lang="en-US" sz="4000" dirty="0">
                <a:solidFill>
                  <a:srgbClr val="00B0F0"/>
                </a:solidFill>
              </a:rPr>
              <a:t>Flood control</a:t>
            </a:r>
          </a:p>
          <a:p>
            <a:pPr marL="285750" indent="-285750">
              <a:buFont typeface="Arial" panose="020B0604020202020204" pitchFamily="34" charset="0"/>
              <a:buChar char="•"/>
            </a:pPr>
            <a:r>
              <a:rPr lang="en-US" sz="4000" dirty="0">
                <a:solidFill>
                  <a:srgbClr val="00B0F0"/>
                </a:solidFill>
              </a:rPr>
              <a:t>Recreation</a:t>
            </a:r>
          </a:p>
        </p:txBody>
      </p:sp>
      <p:sp>
        <p:nvSpPr>
          <p:cNvPr id="5" name="TextBox 4"/>
          <p:cNvSpPr txBox="1"/>
          <p:nvPr/>
        </p:nvSpPr>
        <p:spPr>
          <a:xfrm>
            <a:off x="6974568" y="5674282"/>
            <a:ext cx="2566219" cy="369332"/>
          </a:xfrm>
          <a:prstGeom prst="rect">
            <a:avLst/>
          </a:prstGeom>
          <a:noFill/>
        </p:spPr>
        <p:txBody>
          <a:bodyPr wrap="square" rtlCol="0">
            <a:spAutoFit/>
          </a:bodyPr>
          <a:lstStyle/>
          <a:p>
            <a:pPr algn="ctr"/>
            <a:r>
              <a:rPr lang="en-US" dirty="0">
                <a:solidFill>
                  <a:srgbClr val="00B0F0"/>
                </a:solidFill>
              </a:rPr>
              <a:t>TRWD Service Area</a:t>
            </a:r>
          </a:p>
        </p:txBody>
      </p:sp>
      <p:pic>
        <p:nvPicPr>
          <p:cNvPr id="6" name="Picture 5"/>
          <p:cNvPicPr>
            <a:picLocks noChangeAspect="1"/>
          </p:cNvPicPr>
          <p:nvPr/>
        </p:nvPicPr>
        <p:blipFill rotWithShape="1">
          <a:blip r:embed="rId5"/>
          <a:srcRect b="7222"/>
          <a:stretch/>
        </p:blipFill>
        <p:spPr>
          <a:xfrm>
            <a:off x="3514963" y="4930495"/>
            <a:ext cx="1554025" cy="1112757"/>
          </a:xfrm>
          <a:prstGeom prst="rect">
            <a:avLst/>
          </a:prstGeom>
        </p:spPr>
      </p:pic>
    </p:spTree>
    <p:extLst>
      <p:ext uri="{BB962C8B-B14F-4D97-AF65-F5344CB8AC3E}">
        <p14:creationId xmlns:p14="http://schemas.microsoft.com/office/powerpoint/2010/main" val="21541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8975" y="409369"/>
            <a:ext cx="11230708" cy="733176"/>
          </a:xfrm>
        </p:spPr>
        <p:txBody>
          <a:bodyPr/>
          <a:lstStyle/>
          <a:p>
            <a:r>
              <a:rPr lang="en-US" sz="5400" dirty="0"/>
              <a:t>Conservation is an Important Water Supply Strategy</a:t>
            </a:r>
          </a:p>
        </p:txBody>
      </p:sp>
      <p:sp>
        <p:nvSpPr>
          <p:cNvPr id="6" name="Content Placeholder 2"/>
          <p:cNvSpPr txBox="1">
            <a:spLocks/>
          </p:cNvSpPr>
          <p:nvPr/>
        </p:nvSpPr>
        <p:spPr>
          <a:xfrm>
            <a:off x="496526" y="1441747"/>
            <a:ext cx="6340536" cy="309508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500" kern="1200">
                <a:solidFill>
                  <a:srgbClr val="00B0F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500" kern="1200">
                <a:solidFill>
                  <a:srgbClr val="00B0F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500" kern="1200">
                <a:solidFill>
                  <a:srgbClr val="00B0F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500" kern="1200">
                <a:solidFill>
                  <a:srgbClr val="00B0F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500" kern="1200">
                <a:solidFill>
                  <a:srgbClr val="00B0F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Sign up for a </a:t>
            </a:r>
            <a:r>
              <a:rPr lang="en-US" sz="3200" b="1" u="sng" dirty="0"/>
              <a:t>free sprinkler check </a:t>
            </a:r>
            <a:r>
              <a:rPr lang="en-US" sz="3200" dirty="0"/>
              <a:t>for Tarrant County residents</a:t>
            </a:r>
          </a:p>
          <a:p>
            <a:r>
              <a:rPr lang="en-US" sz="3200" dirty="0"/>
              <a:t>Sign up for </a:t>
            </a:r>
            <a:r>
              <a:rPr lang="en-US" sz="3200" b="1" u="sng" dirty="0"/>
              <a:t>free weekly watering advice</a:t>
            </a:r>
            <a:r>
              <a:rPr lang="en-US" sz="3200" b="1" dirty="0"/>
              <a:t> </a:t>
            </a:r>
            <a:r>
              <a:rPr lang="en-US" sz="3200" dirty="0"/>
              <a:t>custom to your location</a:t>
            </a:r>
          </a:p>
          <a:p>
            <a:r>
              <a:rPr lang="en-US" sz="3200" dirty="0"/>
              <a:t>Calendar of events, classes, etc.</a:t>
            </a:r>
          </a:p>
          <a:p>
            <a:r>
              <a:rPr lang="en-US" sz="3200" dirty="0"/>
              <a:t>Water-saving tips and videos</a:t>
            </a:r>
          </a:p>
          <a:p>
            <a:endParaRPr lang="en-US" sz="3200" b="1" dirty="0">
              <a:solidFill>
                <a:schemeClr val="tx1"/>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06" y="5206414"/>
            <a:ext cx="1848179" cy="86344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853" y="4850475"/>
            <a:ext cx="1803640" cy="135273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7062" y="1129989"/>
            <a:ext cx="5020517" cy="5020517"/>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5928" y="4953294"/>
            <a:ext cx="2294182" cy="1147091"/>
          </a:xfrm>
          <a:prstGeom prst="rect">
            <a:avLst/>
          </a:prstGeom>
        </p:spPr>
      </p:pic>
    </p:spTree>
    <p:extLst>
      <p:ext uri="{BB962C8B-B14F-4D97-AF65-F5344CB8AC3E}">
        <p14:creationId xmlns:p14="http://schemas.microsoft.com/office/powerpoint/2010/main" val="14348273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vert="horz" anchor="ctr" anchorCtr="0">
        <a:normAutofit/>
      </a:bodyPr>
      <a:lstStyle>
        <a:defPPr algn="ctr">
          <a:defRPr sz="2000" dirty="0" smtClean="0">
            <a:solidFill>
              <a:schemeClr val="accent1">
                <a:lumMod val="50000"/>
              </a:schemeClr>
            </a:solidFill>
          </a:defRPr>
        </a:defPPr>
      </a:lstStyle>
      <a: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1743</TotalTime>
  <Words>352</Words>
  <Application>Microsoft Office PowerPoint</Application>
  <PresentationFormat>Widescreen</PresentationFormat>
  <Paragraphs>17</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Gill Sans MT Condensed</vt:lpstr>
      <vt:lpstr>1_Office Theme</vt:lpstr>
      <vt:lpstr>MISSION</vt:lpstr>
      <vt:lpstr>Conservation is an Important Water Supply Strategy</vt:lpstr>
    </vt:vector>
  </TitlesOfParts>
  <Company>IS11666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Bass</dc:creator>
  <cp:lastModifiedBy>Nancy</cp:lastModifiedBy>
  <cp:revision>25</cp:revision>
  <dcterms:created xsi:type="dcterms:W3CDTF">2020-02-07T02:07:35Z</dcterms:created>
  <dcterms:modified xsi:type="dcterms:W3CDTF">2020-07-16T20:00:32Z</dcterms:modified>
</cp:coreProperties>
</file>